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737" r:id="rId2"/>
    <p:sldMasterId id="2147483719" r:id="rId3"/>
    <p:sldMasterId id="2147483754" r:id="rId4"/>
    <p:sldMasterId id="2147483728" r:id="rId5"/>
    <p:sldMasterId id="2147483763" r:id="rId6"/>
  </p:sldMasterIdLst>
  <p:notesMasterIdLst>
    <p:notesMasterId r:id="rId24"/>
  </p:notesMasterIdLst>
  <p:sldIdLst>
    <p:sldId id="305" r:id="rId7"/>
    <p:sldId id="316" r:id="rId8"/>
    <p:sldId id="320" r:id="rId9"/>
    <p:sldId id="321" r:id="rId10"/>
    <p:sldId id="322" r:id="rId11"/>
    <p:sldId id="324" r:id="rId12"/>
    <p:sldId id="325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6" r:id="rId21"/>
    <p:sldId id="337" r:id="rId22"/>
    <p:sldId id="33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1D49"/>
    <a:srgbClr val="FFD100"/>
    <a:srgbClr val="008578"/>
    <a:srgbClr val="0077C8"/>
    <a:srgbClr val="5C068C"/>
    <a:srgbClr val="A6093D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75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240" y="67"/>
      </p:cViewPr>
      <p:guideLst>
        <p:guide orient="horz" pos="2160"/>
        <p:guide pos="3840"/>
        <p:guide orient="horz" pos="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30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322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35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4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3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5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8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A0ACB-75EF-0245-846B-24010AB6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907B-7EB5-4646-8E6C-A0DCF5C81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6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27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1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F8B12-918D-4C4D-9592-653697BEC0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484" y="5148251"/>
            <a:ext cx="2052084" cy="13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2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4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E1FC-9BD8-A747-9362-7C4B21B9DE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27F22-91EB-F749-B6C4-E379E0444ED7}"/>
              </a:ext>
            </a:extLst>
          </p:cNvPr>
          <p:cNvSpPr txBox="1"/>
          <p:nvPr/>
        </p:nvSpPr>
        <p:spPr>
          <a:xfrm>
            <a:off x="1206606" y="3075057"/>
            <a:ext cx="10397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D100"/>
                </a:solidFill>
              </a:rPr>
              <a:t>Week </a:t>
            </a:r>
            <a:r>
              <a:rPr lang="en-US" sz="4000" b="1" dirty="0">
                <a:solidFill>
                  <a:srgbClr val="FFD100"/>
                </a:solidFill>
              </a:rPr>
              <a:t>7</a:t>
            </a:r>
            <a:r>
              <a:rPr lang="en-US" sz="4000" dirty="0">
                <a:solidFill>
                  <a:srgbClr val="FFD100"/>
                </a:solidFill>
              </a:rPr>
              <a:t> </a:t>
            </a:r>
            <a:r>
              <a:rPr lang="en-GB" sz="4000" dirty="0">
                <a:solidFill>
                  <a:srgbClr val="FFD100"/>
                </a:solidFill>
              </a:rPr>
              <a:t>Introduction to Multivariate Regression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7D7F6F-9C97-2947-9EB8-FFCC7687D82B}"/>
              </a:ext>
            </a:extLst>
          </p:cNvPr>
          <p:cNvSpPr txBox="1">
            <a:spLocks/>
          </p:cNvSpPr>
          <p:nvPr/>
        </p:nvSpPr>
        <p:spPr>
          <a:xfrm>
            <a:off x="2209800" y="732665"/>
            <a:ext cx="77724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U Raisonne DemiBold" panose="020B05030402020401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>
                <a:solidFill>
                  <a:schemeClr val="accent6"/>
                </a:solidFill>
              </a:rPr>
              <a:t>MOD005701 </a:t>
            </a:r>
            <a:br>
              <a:rPr lang="en-GB" sz="5400">
                <a:solidFill>
                  <a:schemeClr val="accent6"/>
                </a:solidFill>
              </a:rPr>
            </a:br>
            <a:r>
              <a:rPr lang="en-GB" sz="5400">
                <a:solidFill>
                  <a:schemeClr val="accent6"/>
                </a:solidFill>
              </a:rPr>
              <a:t>Quantitative Methods for Banking and Finance</a:t>
            </a:r>
            <a:endParaRPr lang="en-GB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8196-31F3-2E48-99F3-153C8507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55"/>
            <a:ext cx="10515600" cy="1325563"/>
          </a:xfrm>
        </p:spPr>
        <p:txBody>
          <a:bodyPr/>
          <a:lstStyle/>
          <a:p>
            <a:r>
              <a:rPr lang="en-US" dirty="0"/>
              <a:t>Rules of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FBBC0D-CCA5-7941-92BC-99BAE7D31D64}"/>
                  </a:ext>
                </a:extLst>
              </p:cNvPr>
              <p:cNvSpPr/>
              <p:nvPr/>
            </p:nvSpPr>
            <p:spPr>
              <a:xfrm>
                <a:off x="838200" y="1143037"/>
                <a:ext cx="906545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If the statistic is found significant at some predetermined level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&lt; α), the model does explain some variation of the dependent variable y.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FBBC0D-CCA5-7941-92BC-99BAE7D31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37"/>
                <a:ext cx="9065455" cy="1200329"/>
              </a:xfrm>
              <a:prstGeom prst="rect">
                <a:avLst/>
              </a:prstGeom>
              <a:blipFill>
                <a:blip r:embed="rId3"/>
                <a:stretch>
                  <a:fillRect l="-1120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7ED2BED-C83E-F845-9838-EE0949A9C4A6}"/>
              </a:ext>
            </a:extLst>
          </p:cNvPr>
          <p:cNvSpPr txBox="1"/>
          <p:nvPr/>
        </p:nvSpPr>
        <p:spPr>
          <a:xfrm>
            <a:off x="838200" y="2695942"/>
            <a:ext cx="294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ANOVA SPSS OUTPUT</a:t>
            </a:r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2BB351F8-EED8-2C4A-8640-2838E12B4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57607"/>
            <a:ext cx="8066649" cy="25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0130-9E36-A549-A600-611CDC1E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R-squared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5E2FC-AD13-724C-A952-418EF06EE584}"/>
              </a:ext>
            </a:extLst>
          </p:cNvPr>
          <p:cNvSpPr/>
          <p:nvPr/>
        </p:nvSpPr>
        <p:spPr>
          <a:xfrm>
            <a:off x="4243753" y="1220211"/>
            <a:ext cx="5340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redefined version of the coefficient of determination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74260D-B93F-6544-B303-378CA2913A8E}"/>
              </a:ext>
            </a:extLst>
          </p:cNvPr>
          <p:cNvSpPr/>
          <p:nvPr/>
        </p:nvSpPr>
        <p:spPr>
          <a:xfrm>
            <a:off x="838200" y="1819165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The best R squared is not necessarily an indicator of the most useful model. 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if one uses the fitted model for a different set of data, the weakness of the over-fitted model becomes obvious.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A0081-7BEE-CF47-9617-19F856175E2F}"/>
              </a:ext>
            </a:extLst>
          </p:cNvPr>
          <p:cNvSpPr/>
          <p:nvPr/>
        </p:nvSpPr>
        <p:spPr>
          <a:xfrm>
            <a:off x="838200" y="3383328"/>
            <a:ext cx="3737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Adjusted R-squared</a:t>
            </a:r>
            <a:r>
              <a:rPr lang="zh-CN" altLang="en-US" sz="2400" i="1" dirty="0">
                <a:solidFill>
                  <a:schemeClr val="accent6"/>
                </a:solidFill>
              </a:rPr>
              <a:t> </a:t>
            </a:r>
            <a:r>
              <a:rPr lang="en-GB" altLang="zh-CN" sz="2400" i="1" dirty="0">
                <a:solidFill>
                  <a:schemeClr val="accent6"/>
                </a:solidFill>
              </a:rPr>
              <a:t>given by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2DEFF9A-D35F-0640-8210-AC87ECC6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270" y="3949688"/>
            <a:ext cx="3670300" cy="100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032F8-7962-014E-91A9-F0A6F69529E1}"/>
              </a:ext>
            </a:extLst>
          </p:cNvPr>
          <p:cNvSpPr txBox="1"/>
          <p:nvPr/>
        </p:nvSpPr>
        <p:spPr>
          <a:xfrm>
            <a:off x="5078286" y="5222290"/>
            <a:ext cx="6565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N=the number of observations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K=number of observations (including the intercept)</a:t>
            </a:r>
          </a:p>
        </p:txBody>
      </p:sp>
    </p:spTree>
    <p:extLst>
      <p:ext uri="{BB962C8B-B14F-4D97-AF65-F5344CB8AC3E}">
        <p14:creationId xmlns:p14="http://schemas.microsoft.com/office/powerpoint/2010/main" val="343281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0FC2-6FC6-1542-9F7F-8A2133BD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R-squared vs Adjusted R-squared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05DF8-D9D6-9E40-BA53-C7390A9CF812}"/>
              </a:ext>
            </a:extLst>
          </p:cNvPr>
          <p:cNvSpPr/>
          <p:nvPr/>
        </p:nvSpPr>
        <p:spPr>
          <a:xfrm>
            <a:off x="838200" y="2571263"/>
            <a:ext cx="9953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As long as the number of observations is very large compared to k, R-squared and adjusted</a:t>
            </a:r>
            <a:r>
              <a:rPr lang="zh-CN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CN" sz="2400" dirty="0">
                <a:solidFill>
                  <a:schemeClr val="accent6"/>
                </a:solidFill>
              </a:rPr>
              <a:t>R squared </a:t>
            </a:r>
            <a:r>
              <a:rPr lang="en-US" sz="2400" dirty="0">
                <a:solidFill>
                  <a:schemeClr val="accent6"/>
                </a:solidFill>
              </a:rPr>
              <a:t>are approximately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if the number k of independent variables included increases, the adjusted R-squared drops noticeably compared to the original R-squared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DAD8D-A994-2742-8A2C-AD7C1BC06977}"/>
              </a:ext>
            </a:extLst>
          </p:cNvPr>
          <p:cNvSpPr txBox="1"/>
          <p:nvPr/>
        </p:nvSpPr>
        <p:spPr>
          <a:xfrm>
            <a:off x="1006444" y="5542671"/>
            <a:ext cx="1076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Include as many variables as you can, cannot provide a better fitness of your model</a:t>
            </a:r>
          </a:p>
        </p:txBody>
      </p:sp>
    </p:spTree>
    <p:extLst>
      <p:ext uri="{BB962C8B-B14F-4D97-AF65-F5344CB8AC3E}">
        <p14:creationId xmlns:p14="http://schemas.microsoft.com/office/powerpoint/2010/main" val="133597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7A04-3CBE-254E-AE37-F825BF50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the Significance of the Independent </a:t>
            </a:r>
            <a:r>
              <a:rPr lang="en-US" dirty="0" err="1"/>
              <a:t>Variables:T-test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5F9782-34AE-C74D-A623-D32E17393FE5}"/>
              </a:ext>
            </a:extLst>
          </p:cNvPr>
          <p:cNvSpPr/>
          <p:nvPr/>
        </p:nvSpPr>
        <p:spPr>
          <a:xfrm>
            <a:off x="838200" y="1978241"/>
            <a:ext cx="734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Formally, for each of the k independent variables, we test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4E63D3D0-0EB5-3545-B12B-8E786510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469" y="2743200"/>
            <a:ext cx="34290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513784-E3BF-804B-BA96-A058F878D3A6}"/>
              </a:ext>
            </a:extLst>
          </p:cNvPr>
          <p:cNvSpPr txBox="1"/>
          <p:nvPr/>
        </p:nvSpPr>
        <p:spPr>
          <a:xfrm>
            <a:off x="1026942" y="4051495"/>
            <a:ext cx="20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By using T-test: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F319BB-5EFF-7846-8CA2-7F6505FE88FE}"/>
                  </a:ext>
                </a:extLst>
              </p:cNvPr>
              <p:cNvSpPr/>
              <p:nvPr/>
            </p:nvSpPr>
            <p:spPr>
              <a:xfrm>
                <a:off x="1823954" y="5214779"/>
                <a:ext cx="8121903" cy="93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=the sample estimate of the j-</a:t>
                </a:r>
                <a:r>
                  <a:rPr lang="en-US" sz="2400" dirty="0" err="1">
                    <a:solidFill>
                      <a:schemeClr val="accent6"/>
                    </a:solidFill>
                  </a:rPr>
                  <a:t>th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regression coefficient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= the standard error of the coefficient estimate.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F319BB-5EFF-7846-8CA2-7F6505FE8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54" y="5214779"/>
                <a:ext cx="8121903" cy="933910"/>
              </a:xfrm>
              <a:prstGeom prst="rect">
                <a:avLst/>
              </a:prstGeom>
              <a:blipFill>
                <a:blip r:embed="rId4"/>
                <a:stretch>
                  <a:fillRect l="-624" t="-4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CA6188-214C-1A49-A89A-F91BFA57F7ED}"/>
                  </a:ext>
                </a:extLst>
              </p:cNvPr>
              <p:cNvSpPr txBox="1"/>
              <p:nvPr/>
            </p:nvSpPr>
            <p:spPr>
              <a:xfrm>
                <a:off x="4606969" y="4197475"/>
                <a:ext cx="1215269" cy="89749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71D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solidFill>
                              <a:srgbClr val="071D4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3000" i="1">
                            <a:solidFill>
                              <a:srgbClr val="071D4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3000" i="1">
                        <a:solidFill>
                          <a:srgbClr val="071D4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solidFill>
                      <a:srgbClr val="071D49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71D4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solidFill>
                                  <a:srgbClr val="071D4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71D4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3000" i="1">
                                <a:solidFill>
                                  <a:srgbClr val="071D4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3000" b="0" i="1" smtClean="0">
                            <a:solidFill>
                              <a:srgbClr val="071D49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sSub>
                          <m:sSubPr>
                            <m:ctrlPr>
                              <a:rPr lang="en-US" sz="3000" i="1">
                                <a:solidFill>
                                  <a:srgbClr val="071D4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000" i="1">
                                <a:solidFill>
                                  <a:srgbClr val="071D49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71D4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71D4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sz="3000" i="1">
                                    <a:solidFill>
                                      <a:srgbClr val="071D49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3000" dirty="0">
                  <a:solidFill>
                    <a:srgbClr val="071D49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CA6188-214C-1A49-A89A-F91BFA57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969" y="4197475"/>
                <a:ext cx="1215269" cy="897490"/>
              </a:xfrm>
              <a:prstGeom prst="rect">
                <a:avLst/>
              </a:prstGeom>
              <a:blipFill>
                <a:blip r:embed="rId5"/>
                <a:stretch>
                  <a:fillRect l="-9278" t="-2778" r="-61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4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3C7F-0F6F-4D49-B213-D1C65F1F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D0B912-F1CE-FC40-905E-0C0BD26693A8}"/>
              </a:ext>
            </a:extLst>
          </p:cNvPr>
          <p:cNvSpPr/>
          <p:nvPr/>
        </p:nvSpPr>
        <p:spPr>
          <a:xfrm>
            <a:off x="500197" y="1690688"/>
            <a:ext cx="11737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If the p-value would then be less than </a:t>
            </a:r>
            <a:r>
              <a:rPr lang="el-GR" sz="2400" b="1" dirty="0">
                <a:solidFill>
                  <a:schemeClr val="accent6"/>
                </a:solidFill>
              </a:rPr>
              <a:t>α</a:t>
            </a:r>
            <a:r>
              <a:rPr lang="en-GB" sz="2400" b="1" dirty="0">
                <a:solidFill>
                  <a:schemeClr val="accent6"/>
                </a:solidFill>
              </a:rPr>
              <a:t>, then the independent variable is said to be statistically significant.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B052164-67B8-3140-8B4C-273871F1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7" y="2818165"/>
            <a:ext cx="11191605" cy="26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0D76-5B9E-6D4A-B801-5AE48AF0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F-Test for Inclusion of Additional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43B71-25A2-EE4F-A9BA-8849F705444C}"/>
              </a:ext>
            </a:extLst>
          </p:cNvPr>
          <p:cNvSpPr/>
          <p:nvPr/>
        </p:nvSpPr>
        <p:spPr>
          <a:xfrm>
            <a:off x="838200" y="2017655"/>
            <a:ext cx="10217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check whether it is appropriate to add another independent variable to the regression model, we need a test statistic measuring the improvement in the goodness-of-fit due to the additional variable.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A7D669-A66D-B244-8B0E-17B53DB4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85" y="3842164"/>
            <a:ext cx="4697723" cy="64633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9E1EE67-5124-F048-BE4F-D9B3F0BA6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385" y="4629670"/>
            <a:ext cx="2360614" cy="4388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04FCE-7122-F144-A693-A0CB2433C904}"/>
              </a:ext>
            </a:extLst>
          </p:cNvPr>
          <p:cNvSpPr/>
          <p:nvPr/>
        </p:nvSpPr>
        <p:spPr>
          <a:xfrm>
            <a:off x="838199" y="3270685"/>
            <a:ext cx="7180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consider the multiple regression model</a:t>
            </a:r>
          </a:p>
          <a:p>
            <a:pPr algn="just" fontAlgn="base"/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model:</a:t>
            </a:r>
          </a:p>
          <a:p>
            <a:pPr algn="just" fontAlgn="base"/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model:</a:t>
            </a:r>
            <a:endParaRPr lang="en-GB" sz="2400" b="0" i="0" dirty="0">
              <a:solidFill>
                <a:schemeClr val="accent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8F4D74-2DA3-0F46-BD44-B468211E894A}"/>
              </a:ext>
            </a:extLst>
          </p:cNvPr>
          <p:cNvSpPr/>
          <p:nvPr/>
        </p:nvSpPr>
        <p:spPr>
          <a:xfrm>
            <a:off x="838200" y="5900003"/>
            <a:ext cx="8657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want to determine whether </a:t>
            </a:r>
            <a:r>
              <a:rPr lang="en-GB" sz="24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</a:t>
            </a:r>
            <a:r>
              <a:rPr lang="en-GB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GB" sz="24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add significant benefit to the model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E6BD4C-AAD3-F14F-A5AE-D686CF901B3B}"/>
              </a:ext>
            </a:extLst>
          </p:cNvPr>
          <p:cNvSpPr/>
          <p:nvPr/>
        </p:nvSpPr>
        <p:spPr>
          <a:xfrm>
            <a:off x="838200" y="5435908"/>
            <a:ext cx="9711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the </a:t>
            </a:r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significantly no worse than the </a:t>
            </a:r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model?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3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01FD-4263-E849-8022-4D5D1C07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F-test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C72DB-2317-E349-817C-76A7A8AD93C9}"/>
              </a:ext>
            </a:extLst>
          </p:cNvPr>
          <p:cNvSpPr/>
          <p:nvPr/>
        </p:nvSpPr>
        <p:spPr>
          <a:xfrm>
            <a:off x="752525" y="1506022"/>
            <a:ext cx="4128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null hypothesis H</a:t>
            </a:r>
            <a:r>
              <a:rPr lang="en-GB" sz="20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0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b</a:t>
            </a:r>
            <a:r>
              <a:rPr lang="en-GB" sz="20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b</a:t>
            </a:r>
            <a:r>
              <a:rPr lang="en-GB" sz="20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0</a:t>
            </a:r>
            <a:endParaRPr lang="en-US" sz="2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96243F-745F-B949-A324-3EC9E743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29" y="2180791"/>
            <a:ext cx="2059736" cy="923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5FDBA4-79F6-7F45-B01F-DCC06034C9C9}"/>
              </a:ext>
            </a:extLst>
          </p:cNvPr>
          <p:cNvSpPr/>
          <p:nvPr/>
        </p:nvSpPr>
        <p:spPr>
          <a:xfrm>
            <a:off x="950334" y="3547664"/>
            <a:ext cx="7995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number of independent variables being tested for elimination (m=3)</a:t>
            </a:r>
          </a:p>
          <a:p>
            <a:endParaRPr lang="en-GB" sz="2000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SS’</a:t>
            </a:r>
            <a:r>
              <a:rPr lang="en-GB" sz="2000" i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the value of 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GB" sz="2000" i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model without these variables</a:t>
            </a:r>
            <a:endParaRPr lang="en-US" sz="2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7A4BB-2B4A-BB49-A539-11D9F8D2F4F9}"/>
              </a:ext>
            </a:extLst>
          </p:cNvPr>
          <p:cNvSpPr/>
          <p:nvPr/>
        </p:nvSpPr>
        <p:spPr>
          <a:xfrm>
            <a:off x="838200" y="4951869"/>
            <a:ext cx="10403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Rules of decision making: If the p-value would then be less than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then we accept the null hypothesis, i.e. the additional independent variable do not add significantly to the model and so cannot be eliminated.</a:t>
            </a:r>
          </a:p>
        </p:txBody>
      </p:sp>
    </p:spTree>
    <p:extLst>
      <p:ext uri="{BB962C8B-B14F-4D97-AF65-F5344CB8AC3E}">
        <p14:creationId xmlns:p14="http://schemas.microsoft.com/office/powerpoint/2010/main" val="197021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ABBF-AC14-D449-BDEA-3F9F0F11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68" y="2766218"/>
            <a:ext cx="10515600" cy="1325563"/>
          </a:xfrm>
        </p:spPr>
        <p:txBody>
          <a:bodyPr/>
          <a:lstStyle/>
          <a:p>
            <a:r>
              <a:rPr lang="en-US" dirty="0"/>
              <a:t>SPSS Practices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222459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A37C-86C5-9640-96CC-5DC07084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multivariate linear regression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CEC3C-15F5-8C48-A0FF-B1BBBF80C62C}"/>
              </a:ext>
            </a:extLst>
          </p:cNvPr>
          <p:cNvSpPr/>
          <p:nvPr/>
        </p:nvSpPr>
        <p:spPr>
          <a:xfrm>
            <a:off x="838200" y="1690688"/>
            <a:ext cx="9402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The multivariate linear regression model for the population is of the form: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23D67D-A1AF-5047-9102-B3955855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23" y="2462140"/>
            <a:ext cx="4216400" cy="723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3E85BA-E944-774B-95E3-A70ED86A0CD7}"/>
              </a:ext>
            </a:extLst>
          </p:cNvPr>
          <p:cNvSpPr/>
          <p:nvPr/>
        </p:nvSpPr>
        <p:spPr>
          <a:xfrm>
            <a:off x="838200" y="3581014"/>
            <a:ext cx="111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Where: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4B2E38-5F51-2445-8C55-4FBE53C8B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30" y="4319678"/>
            <a:ext cx="7102866" cy="13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32C9-5B2B-5849-B77A-79A03A86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factors affect the weight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3289323-D220-654F-BDD9-D96884A6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59" y="1448229"/>
            <a:ext cx="5950048" cy="5153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DD2FC-9B86-9041-A57C-9F56001E09C4}"/>
              </a:ext>
            </a:extLst>
          </p:cNvPr>
          <p:cNvSpPr txBox="1"/>
          <p:nvPr/>
        </p:nvSpPr>
        <p:spPr>
          <a:xfrm>
            <a:off x="8010966" y="2700997"/>
            <a:ext cx="2789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Y=weight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X1=gender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X2=</a:t>
            </a:r>
            <a:r>
              <a:rPr lang="en-US" sz="2400" dirty="0" err="1">
                <a:solidFill>
                  <a:schemeClr val="accent6"/>
                </a:solidFill>
              </a:rPr>
              <a:t>workout_hrs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X3=</a:t>
            </a:r>
            <a:r>
              <a:rPr lang="en-US" sz="2400" dirty="0" err="1">
                <a:solidFill>
                  <a:schemeClr val="accent6"/>
                </a:solidFill>
              </a:rPr>
              <a:t>consumption_cal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2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145-914B-D64D-B9E6-A21A8062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of multiple </a:t>
            </a:r>
            <a:r>
              <a:rPr lang="en-US" i="1" dirty="0"/>
              <a:t>linear</a:t>
            </a:r>
            <a:r>
              <a:rPr lang="en-US" dirty="0"/>
              <a:t> regression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2B4165-87F0-B04C-BBD1-B2249FA9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83" y="1690688"/>
            <a:ext cx="9580098" cy="2836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6BF238-0E60-4342-A7E7-2EA129CEB1E9}"/>
              </a:ext>
            </a:extLst>
          </p:cNvPr>
          <p:cNvSpPr/>
          <p:nvPr/>
        </p:nvSpPr>
        <p:spPr>
          <a:xfrm>
            <a:off x="1008184" y="4844146"/>
            <a:ext cx="8417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Formally, we can restate the above assumptions in a concise way as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AF4CE45-BF32-844E-98CE-D57E37E6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5768975"/>
            <a:ext cx="1803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3829-0777-BD41-AC06-3D701D7A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the model parameters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8FE779-8A48-D248-90EA-8C162C88C4D6}"/>
              </a:ext>
            </a:extLst>
          </p:cNvPr>
          <p:cNvSpPr/>
          <p:nvPr/>
        </p:nvSpPr>
        <p:spPr>
          <a:xfrm>
            <a:off x="1073230" y="1490633"/>
            <a:ext cx="3031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The estimated regression is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3514D0D-696A-3545-BF92-06081E28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894" y="2482335"/>
            <a:ext cx="3898900" cy="69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BB4FC-0C68-F344-8B0C-6EBAB4D958FF}"/>
              </a:ext>
            </a:extLst>
          </p:cNvPr>
          <p:cNvSpPr/>
          <p:nvPr/>
        </p:nvSpPr>
        <p:spPr>
          <a:xfrm>
            <a:off x="1015259" y="3603150"/>
            <a:ext cx="3483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The matrix notation analogue is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79F0DBE-E920-D844-8CF1-519E4DD6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444" y="4248231"/>
            <a:ext cx="24638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1EBAE4-2791-2A49-BE2D-507BCE420BBA}"/>
              </a:ext>
            </a:extLst>
          </p:cNvPr>
          <p:cNvSpPr/>
          <p:nvPr/>
        </p:nvSpPr>
        <p:spPr>
          <a:xfrm>
            <a:off x="1015259" y="5292546"/>
            <a:ext cx="10164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Each of the k coefficients determines the slope in the direction of the corresponding independent variable. In the direction of the k+1st dimension of the y values, we extend the estimated errors, e = y − </a:t>
            </a:r>
            <a:r>
              <a:rPr lang="en-US" sz="2000" dirty="0" err="1">
                <a:solidFill>
                  <a:schemeClr val="accent6"/>
                </a:solidFill>
              </a:rPr>
              <a:t>ŷ</a:t>
            </a:r>
            <a:r>
              <a:rPr lang="en-US" sz="2000" dirty="0">
                <a:solidFill>
                  <a:schemeClr val="accent6"/>
                </a:solidFill>
              </a:rPr>
              <a:t> . At each y value, these errors denote the distance between the hyperplane and the observation of the corresponding y value.</a:t>
            </a:r>
          </a:p>
        </p:txBody>
      </p:sp>
    </p:spTree>
    <p:extLst>
      <p:ext uri="{BB962C8B-B14F-4D97-AF65-F5344CB8AC3E}">
        <p14:creationId xmlns:p14="http://schemas.microsoft.com/office/powerpoint/2010/main" val="177326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EEA4-81BF-F846-A50B-9C0DF98B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F4BF1-A708-1E4E-B14A-22C54BB02A28}"/>
              </a:ext>
            </a:extLst>
          </p:cNvPr>
          <p:cNvSpPr/>
          <p:nvPr/>
        </p:nvSpPr>
        <p:spPr>
          <a:xfrm>
            <a:off x="951912" y="2146052"/>
            <a:ext cx="96269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This building process consists of three steps: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1. Specification-determine the dependent and independent variables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2. Fitting/estimating-the larger the sample, the better the quality of the estimation (at least, four times k)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3. Diagnosis-evaluating the quality of the regression</a:t>
            </a:r>
          </a:p>
        </p:txBody>
      </p:sp>
    </p:spTree>
    <p:extLst>
      <p:ext uri="{BB962C8B-B14F-4D97-AF65-F5344CB8AC3E}">
        <p14:creationId xmlns:p14="http://schemas.microsoft.com/office/powerpoint/2010/main" val="147256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898A-04FC-C445-9CA6-486C65B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CHECK AND MODEL SIGNIFICANCE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F961B-A9E3-6242-8BD9-CD0F7D17FAA2}"/>
              </a:ext>
            </a:extLst>
          </p:cNvPr>
          <p:cNvSpPr/>
          <p:nvPr/>
        </p:nvSpPr>
        <p:spPr>
          <a:xfrm>
            <a:off x="838200" y="1732796"/>
            <a:ext cx="9754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The goodness-of-fit measure is the coefficient of determination – the R squared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The R squared of the multivariate linear regression is referred to as the multiple coefficient of determination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5D052A-55F1-1A4F-A4AF-1D1CD629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689424"/>
            <a:ext cx="1752600" cy="10033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59970B-0549-2542-BA8F-DEFA0325D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98" y="4942254"/>
            <a:ext cx="9182100" cy="119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9DA57-5C17-6F47-A4FC-9E9DDA597194}"/>
              </a:ext>
            </a:extLst>
          </p:cNvPr>
          <p:cNvSpPr txBox="1"/>
          <p:nvPr/>
        </p:nvSpPr>
        <p:spPr>
          <a:xfrm>
            <a:off x="998807" y="4417256"/>
            <a:ext cx="118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Where: </a:t>
            </a:r>
          </a:p>
        </p:txBody>
      </p:sp>
    </p:spTree>
    <p:extLst>
      <p:ext uri="{BB962C8B-B14F-4D97-AF65-F5344CB8AC3E}">
        <p14:creationId xmlns:p14="http://schemas.microsoft.com/office/powerpoint/2010/main" val="287839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CD51-C483-3B4D-B5E4-AD58853F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the Significance of the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826F2-AC50-724C-A106-D0FACD7282F1}"/>
              </a:ext>
            </a:extLst>
          </p:cNvPr>
          <p:cNvSpPr/>
          <p:nvPr/>
        </p:nvSpPr>
        <p:spPr>
          <a:xfrm>
            <a:off x="1008185" y="1881946"/>
            <a:ext cx="9458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To test whether the entire model is significant, we consider two alternative hypotheses.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5C0A83-D426-1149-8E69-DC406C826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30" y="2986203"/>
            <a:ext cx="6908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248D-1013-5643-B96B-CE670716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A693F-54A1-524F-AD54-4BAFA63104F1}"/>
              </a:ext>
            </a:extLst>
          </p:cNvPr>
          <p:cNvSpPr/>
          <p:nvPr/>
        </p:nvSpPr>
        <p:spPr>
          <a:xfrm>
            <a:off x="838200" y="1807385"/>
            <a:ext cx="10034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To perform the test, we carry out an analysis of variance (ANOVA) test. In this context, we compute the F-statistic defined by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28B7ED-60D4-CD4A-A396-3C2B210D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61" y="2730629"/>
            <a:ext cx="3429000" cy="156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15520E-5054-1840-835B-B740308011A3}"/>
              </a:ext>
            </a:extLst>
          </p:cNvPr>
          <p:cNvSpPr/>
          <p:nvPr/>
        </p:nvSpPr>
        <p:spPr>
          <a:xfrm>
            <a:off x="1148861" y="4579982"/>
            <a:ext cx="778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where</a:t>
            </a:r>
            <a:r>
              <a:rPr lang="en-US" sz="2400" dirty="0">
                <a:solidFill>
                  <a:schemeClr val="accent6"/>
                </a:solidFill>
              </a:rPr>
              <a:t> SSR sum of squares explained by the regression model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SSE = unexplained sum of squares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1F37F-8D27-5347-91EE-5D14417EACF8}"/>
              </a:ext>
            </a:extLst>
          </p:cNvPr>
          <p:cNvSpPr/>
          <p:nvPr/>
        </p:nvSpPr>
        <p:spPr>
          <a:xfrm>
            <a:off x="1148860" y="5302031"/>
            <a:ext cx="6546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MS =the mean squares of regression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MSE=the mean squared of errors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n - k – 1=the degrees of freedom of the SSE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k =The degrees of freedom of the SSR</a:t>
            </a:r>
          </a:p>
        </p:txBody>
      </p:sp>
    </p:spTree>
    <p:extLst>
      <p:ext uri="{BB962C8B-B14F-4D97-AF65-F5344CB8AC3E}">
        <p14:creationId xmlns:p14="http://schemas.microsoft.com/office/powerpoint/2010/main" val="684182747"/>
      </p:ext>
    </p:extLst>
  </p:cSld>
  <p:clrMapOvr>
    <a:masterClrMapping/>
  </p:clrMapOvr>
</p:sld>
</file>

<file path=ppt/theme/theme1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462B8ABE-E096-AE47-83AB-22EEF33E0E93}"/>
    </a:ext>
  </a:extLst>
</a:theme>
</file>

<file path=ppt/theme/theme2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8556DDA0-CFA8-254C-B22F-F3E428BB76F9}"/>
    </a:ext>
  </a:extLst>
</a:theme>
</file>

<file path=ppt/theme/theme3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43BC7B37-22C5-9A49-B7DA-7BB8F9F32986}"/>
    </a:ext>
  </a:extLst>
</a:theme>
</file>

<file path=ppt/theme/theme4.xml><?xml version="1.0" encoding="utf-8"?>
<a:theme xmlns:a="http://schemas.openxmlformats.org/drawingml/2006/main" name="4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67AB2C61-FA46-1D44-8F80-11CBDCAB8ABC}"/>
    </a:ext>
  </a:extLst>
</a:theme>
</file>

<file path=ppt/theme/theme5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A53F46CE-AF55-B44D-954A-35DD6D126B55}"/>
    </a:ext>
  </a:extLst>
</a:theme>
</file>

<file path=ppt/theme/theme6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2982ED53-D7A8-C34F-BE0F-6AD3380172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3_ARU Brand</Template>
  <TotalTime>1704</TotalTime>
  <Words>774</Words>
  <Application>Microsoft Office PowerPoint</Application>
  <PresentationFormat>Widescreen</PresentationFormat>
  <Paragraphs>95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ARU Raisonne DemiBold</vt:lpstr>
      <vt:lpstr>Calibri</vt:lpstr>
      <vt:lpstr>Cambria Math</vt:lpstr>
      <vt:lpstr>Raleway</vt:lpstr>
      <vt:lpstr>3_ARU Brand</vt:lpstr>
      <vt:lpstr>ARU Brand</vt:lpstr>
      <vt:lpstr>1_ARU Brand</vt:lpstr>
      <vt:lpstr>4_ARU Brand</vt:lpstr>
      <vt:lpstr>2_ARU Brand</vt:lpstr>
      <vt:lpstr>5_ARU Brand</vt:lpstr>
      <vt:lpstr>PowerPoint Presentation</vt:lpstr>
      <vt:lpstr>The multivariate linear regression model</vt:lpstr>
      <vt:lpstr>Example: the factors affect the weight</vt:lpstr>
      <vt:lpstr>Assumption of multiple linear regression</vt:lpstr>
      <vt:lpstr>Estimation of the model parameters</vt:lpstr>
      <vt:lpstr>Designing the model</vt:lpstr>
      <vt:lpstr>DIAGNOSTIC CHECK AND MODEL SIGNIFICANCE</vt:lpstr>
      <vt:lpstr>Testing for the Significance of the Model</vt:lpstr>
      <vt:lpstr>ANOVA</vt:lpstr>
      <vt:lpstr>Rules of ANOVA</vt:lpstr>
      <vt:lpstr>Adjusted R-squared</vt:lpstr>
      <vt:lpstr>R-squared vs Adjusted R-squared</vt:lpstr>
      <vt:lpstr>Testing for the Significance of the Independent Variables:T-test</vt:lpstr>
      <vt:lpstr>Rules of T-test</vt:lpstr>
      <vt:lpstr>The F-Test for Inclusion of Additional Variables</vt:lpstr>
      <vt:lpstr>Rules of F-test</vt:lpstr>
      <vt:lpstr>SPSS Practices in the Seminar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Kang, Wei</dc:creator>
  <cp:lastModifiedBy>Andre Samuel</cp:lastModifiedBy>
  <cp:revision>5</cp:revision>
  <cp:lastPrinted>2020-09-26T09:24:17Z</cp:lastPrinted>
  <dcterms:created xsi:type="dcterms:W3CDTF">2021-02-04T10:41:25Z</dcterms:created>
  <dcterms:modified xsi:type="dcterms:W3CDTF">2022-04-02T06:13:25Z</dcterms:modified>
</cp:coreProperties>
</file>